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6" r:id="rId3"/>
    <p:sldId id="270" r:id="rId4"/>
    <p:sldId id="271" r:id="rId5"/>
    <p:sldId id="272" r:id="rId6"/>
    <p:sldId id="273" r:id="rId7"/>
    <p:sldId id="274" r:id="rId8"/>
    <p:sldId id="275" r:id="rId9"/>
    <p:sldId id="283" r:id="rId10"/>
    <p:sldId id="277" r:id="rId11"/>
    <p:sldId id="278" r:id="rId12"/>
    <p:sldId id="279" r:id="rId13"/>
    <p:sldId id="280" r:id="rId14"/>
    <p:sldId id="281" r:id="rId15"/>
    <p:sldId id="282" r:id="rId16"/>
    <p:sldId id="285" r:id="rId17"/>
    <p:sldId id="286" r:id="rId18"/>
    <p:sldId id="289" r:id="rId19"/>
    <p:sldId id="287" r:id="rId20"/>
    <p:sldId id="288" r:id="rId21"/>
    <p:sldId id="290" r:id="rId22"/>
    <p:sldId id="292" r:id="rId23"/>
    <p:sldId id="291" r:id="rId24"/>
    <p:sldId id="293" r:id="rId25"/>
    <p:sldId id="294"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2A58AAF-E8D7-4504-A778-1C3312CFA64A}" type="datetimeFigureOut">
              <a:rPr lang="tr-TR" smtClean="0"/>
              <a:t>14.05.2014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2949833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A58AAF-E8D7-4504-A778-1C3312CFA64A}" type="datetimeFigureOut">
              <a:rPr lang="tr-TR" smtClean="0"/>
              <a:t>14.05.2014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1361167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A58AAF-E8D7-4504-A778-1C3312CFA64A}" type="datetimeFigureOut">
              <a:rPr lang="tr-TR" smtClean="0"/>
              <a:t>14.05.2014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3847230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A58AAF-E8D7-4504-A778-1C3312CFA64A}" type="datetimeFigureOut">
              <a:rPr lang="tr-TR" smtClean="0"/>
              <a:t>14.05.2014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203280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2A58AAF-E8D7-4504-A778-1C3312CFA64A}" type="datetimeFigureOut">
              <a:rPr lang="tr-TR" smtClean="0"/>
              <a:t>14.05.2014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74290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2A58AAF-E8D7-4504-A778-1C3312CFA64A}" type="datetimeFigureOut">
              <a:rPr lang="tr-TR" smtClean="0"/>
              <a:t>14.05.2014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277736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2A58AAF-E8D7-4504-A778-1C3312CFA64A}" type="datetimeFigureOut">
              <a:rPr lang="tr-TR" smtClean="0"/>
              <a:t>14.05.2014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3727484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2A58AAF-E8D7-4504-A778-1C3312CFA64A}" type="datetimeFigureOut">
              <a:rPr lang="tr-TR" smtClean="0"/>
              <a:t>14.05.2014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1256996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2A58AAF-E8D7-4504-A778-1C3312CFA64A}" type="datetimeFigureOut">
              <a:rPr lang="tr-TR" smtClean="0"/>
              <a:t>14.05.2014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2843334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2A58AAF-E8D7-4504-A778-1C3312CFA64A}" type="datetimeFigureOut">
              <a:rPr lang="tr-TR" smtClean="0"/>
              <a:t>14.05.2014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1645719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2A58AAF-E8D7-4504-A778-1C3312CFA64A}" type="datetimeFigureOut">
              <a:rPr lang="tr-TR" smtClean="0"/>
              <a:t>14.05.2014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90114F-1236-4083-BE9E-98470DF681D0}" type="slidenum">
              <a:rPr lang="tr-TR" smtClean="0"/>
              <a:t>‹#›</a:t>
            </a:fld>
            <a:endParaRPr lang="tr-TR"/>
          </a:p>
        </p:txBody>
      </p:sp>
    </p:spTree>
    <p:extLst>
      <p:ext uri="{BB962C8B-B14F-4D97-AF65-F5344CB8AC3E}">
        <p14:creationId xmlns:p14="http://schemas.microsoft.com/office/powerpoint/2010/main" val="686168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8000"/>
            <a:lum/>
          </a:blip>
          <a:srcRect/>
          <a:stretch>
            <a:fillRect l="3000" t="-26000" r="5000" b="-17000"/>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58AAF-E8D7-4504-A778-1C3312CFA64A}" type="datetimeFigureOut">
              <a:rPr lang="tr-TR" smtClean="0"/>
              <a:t>14.05.2014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0114F-1236-4083-BE9E-98470DF681D0}" type="slidenum">
              <a:rPr lang="tr-TR" smtClean="0"/>
              <a:t>‹#›</a:t>
            </a:fld>
            <a:endParaRPr lang="tr-TR"/>
          </a:p>
        </p:txBody>
      </p:sp>
    </p:spTree>
    <p:extLst>
      <p:ext uri="{BB962C8B-B14F-4D97-AF65-F5344CB8AC3E}">
        <p14:creationId xmlns:p14="http://schemas.microsoft.com/office/powerpoint/2010/main" val="3099516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1338755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988840"/>
            <a:ext cx="8229600" cy="1143000"/>
          </a:xfrm>
        </p:spPr>
        <p:txBody>
          <a:bodyPr>
            <a:noAutofit/>
          </a:bodyPr>
          <a:lstStyle/>
          <a:p>
            <a:r>
              <a:rPr lang="tr-TR" sz="3600" b="1" dirty="0">
                <a:solidFill>
                  <a:schemeClr val="tx2"/>
                </a:solidFill>
              </a:rPr>
              <a:t>Aile ve Sosyal Politikalar Bakanlığı Engelli ve Yaşlı Hizmetleri Genel Müdürlüğü Ulusal Engelliler Veri Tabanı</a:t>
            </a:r>
            <a:br>
              <a:rPr lang="tr-TR" sz="3600" b="1" dirty="0">
                <a:solidFill>
                  <a:schemeClr val="tx2"/>
                </a:solidFill>
              </a:rPr>
            </a:br>
            <a:r>
              <a:rPr lang="tr-TR" sz="3600" b="1" dirty="0">
                <a:solidFill>
                  <a:schemeClr val="tx2"/>
                </a:solidFill>
              </a:rPr>
              <a:t>Toplam engelli birey sayısı: </a:t>
            </a:r>
            <a:r>
              <a:rPr lang="tr-TR" b="1" dirty="0">
                <a:solidFill>
                  <a:schemeClr val="tx2"/>
                </a:solidFill>
              </a:rPr>
              <a:t>1.778.228 </a:t>
            </a:r>
            <a:br>
              <a:rPr lang="tr-TR" b="1" dirty="0">
                <a:solidFill>
                  <a:schemeClr val="tx2"/>
                </a:solidFill>
              </a:rPr>
            </a:br>
            <a:endParaRPr lang="tr-TR" b="1" dirty="0">
              <a:solidFill>
                <a:schemeClr val="tx2"/>
              </a:solidFill>
            </a:endParaRPr>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chemeClr val="tx2"/>
                </a:solidFill>
              </a:rPr>
              <a:t>Engel </a:t>
            </a:r>
            <a:r>
              <a:rPr lang="tr-TR" b="1" dirty="0" smtClean="0">
                <a:solidFill>
                  <a:schemeClr val="tx2"/>
                </a:solidFill>
              </a:rPr>
              <a:t>Türlerine Göre Dağılım</a:t>
            </a:r>
            <a:endParaRPr lang="tr-TR" b="1" dirty="0">
              <a:solidFill>
                <a:schemeClr val="tx2"/>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smtClean="0"/>
              <a:t>Dil </a:t>
            </a:r>
            <a:r>
              <a:rPr lang="tr-TR" dirty="0"/>
              <a:t>ve Konuşma </a:t>
            </a:r>
            <a:r>
              <a:rPr lang="tr-TR" dirty="0" smtClean="0"/>
              <a:t>		:46.494 </a:t>
            </a:r>
            <a:r>
              <a:rPr lang="tr-TR" dirty="0"/>
              <a:t> </a:t>
            </a:r>
          </a:p>
          <a:p>
            <a:pPr marL="0" indent="0">
              <a:buNone/>
            </a:pPr>
            <a:r>
              <a:rPr lang="tr-TR" dirty="0"/>
              <a:t>Görme </a:t>
            </a:r>
            <a:r>
              <a:rPr lang="tr-TR" dirty="0" smtClean="0"/>
              <a:t>			:259.889 </a:t>
            </a:r>
            <a:r>
              <a:rPr lang="tr-TR" dirty="0"/>
              <a:t> </a:t>
            </a:r>
          </a:p>
          <a:p>
            <a:pPr marL="0" indent="0">
              <a:buNone/>
            </a:pPr>
            <a:r>
              <a:rPr lang="tr-TR" dirty="0"/>
              <a:t>İşitme </a:t>
            </a:r>
            <a:r>
              <a:rPr lang="tr-TR" dirty="0" smtClean="0"/>
              <a:t>			:189.726 </a:t>
            </a:r>
            <a:endParaRPr lang="tr-TR" dirty="0"/>
          </a:p>
          <a:p>
            <a:pPr marL="0" indent="0">
              <a:buNone/>
            </a:pPr>
            <a:r>
              <a:rPr lang="tr-TR" dirty="0" smtClean="0"/>
              <a:t>Ortopedik 			:390.528 </a:t>
            </a:r>
            <a:r>
              <a:rPr lang="tr-TR" dirty="0"/>
              <a:t> </a:t>
            </a:r>
          </a:p>
          <a:p>
            <a:pPr marL="0" indent="0">
              <a:buNone/>
            </a:pPr>
            <a:r>
              <a:rPr lang="tr-TR" dirty="0"/>
              <a:t>Ruhsal ve </a:t>
            </a:r>
            <a:r>
              <a:rPr lang="tr-TR" dirty="0" smtClean="0"/>
              <a:t>Duygusal 	:205.963 </a:t>
            </a:r>
            <a:r>
              <a:rPr lang="tr-TR" dirty="0"/>
              <a:t> </a:t>
            </a:r>
          </a:p>
          <a:p>
            <a:pPr marL="0" indent="0">
              <a:buNone/>
            </a:pPr>
            <a:r>
              <a:rPr lang="tr-TR" dirty="0"/>
              <a:t>Süreğen Hastalıklar </a:t>
            </a:r>
            <a:r>
              <a:rPr lang="tr-TR" dirty="0" smtClean="0"/>
              <a:t>	:949.105 </a:t>
            </a:r>
            <a:r>
              <a:rPr lang="tr-TR" dirty="0"/>
              <a:t> </a:t>
            </a:r>
          </a:p>
          <a:p>
            <a:pPr marL="0" indent="0">
              <a:buNone/>
            </a:pPr>
            <a:r>
              <a:rPr lang="tr-TR" dirty="0"/>
              <a:t>Zihinsel </a:t>
            </a:r>
            <a:r>
              <a:rPr lang="tr-TR" dirty="0" smtClean="0"/>
              <a:t>			:547.455 </a:t>
            </a:r>
            <a:r>
              <a:rPr lang="tr-TR" dirty="0"/>
              <a:t> </a:t>
            </a:r>
          </a:p>
          <a:p>
            <a:pPr marL="0" indent="0">
              <a:buNone/>
            </a:pPr>
            <a:r>
              <a:rPr lang="tr-TR" b="1" dirty="0"/>
              <a:t>TOPLAM </a:t>
            </a:r>
            <a:r>
              <a:rPr lang="tr-TR" b="1" dirty="0" smtClean="0"/>
              <a:t>			:1.778.228 </a:t>
            </a:r>
            <a:endParaRPr lang="tr-TR" b="1" dirty="0"/>
          </a:p>
          <a:p>
            <a:pPr marL="0" indent="0">
              <a:buNone/>
            </a:pPr>
            <a:endParaRPr lang="tr-TR" dirty="0" smtClean="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noAutofit/>
          </a:bodyPr>
          <a:lstStyle/>
          <a:p>
            <a:r>
              <a:rPr lang="tr-TR" b="1" dirty="0">
                <a:solidFill>
                  <a:schemeClr val="tx2"/>
                </a:solidFill>
              </a:rPr>
              <a:t>Yaş gruplarına göre dağılım</a:t>
            </a:r>
            <a:endParaRPr lang="tr-TR" b="1" dirty="0">
              <a:solidFill>
                <a:schemeClr val="tx2"/>
              </a:solidFill>
            </a:endParaRPr>
          </a:p>
        </p:txBody>
      </p:sp>
      <p:sp>
        <p:nvSpPr>
          <p:cNvPr id="3" name="İçerik Yer Tutucusu 2"/>
          <p:cNvSpPr>
            <a:spLocks noGrp="1"/>
          </p:cNvSpPr>
          <p:nvPr>
            <p:ph idx="1"/>
          </p:nvPr>
        </p:nvSpPr>
        <p:spPr>
          <a:xfrm>
            <a:off x="467544" y="1484784"/>
            <a:ext cx="8229600" cy="4525963"/>
          </a:xfrm>
        </p:spPr>
        <p:txBody>
          <a:bodyPr>
            <a:normAutofit/>
          </a:bodyPr>
          <a:lstStyle/>
          <a:p>
            <a:pPr marL="0" indent="0">
              <a:buNone/>
            </a:pPr>
            <a:r>
              <a:rPr lang="tr-TR" dirty="0"/>
              <a:t>	</a:t>
            </a:r>
            <a:r>
              <a:rPr lang="tr-TR" dirty="0" smtClean="0"/>
              <a:t>20-24</a:t>
            </a:r>
            <a:r>
              <a:rPr lang="tr-TR" dirty="0"/>
              <a:t>: 113.288</a:t>
            </a:r>
          </a:p>
          <a:p>
            <a:pPr marL="0" indent="0">
              <a:buNone/>
            </a:pPr>
            <a:r>
              <a:rPr lang="tr-TR" dirty="0" smtClean="0"/>
              <a:t>	25-29</a:t>
            </a:r>
            <a:r>
              <a:rPr lang="tr-TR" dirty="0"/>
              <a:t>: </a:t>
            </a:r>
            <a:r>
              <a:rPr lang="tr-TR" dirty="0" smtClean="0"/>
              <a:t>114.476</a:t>
            </a:r>
          </a:p>
          <a:p>
            <a:pPr marL="0" indent="0">
              <a:buNone/>
            </a:pPr>
            <a:endParaRPr lang="tr-TR" dirty="0"/>
          </a:p>
          <a:p>
            <a:pPr marL="0" indent="0">
              <a:buNone/>
            </a:pPr>
            <a:r>
              <a:rPr lang="tr-TR" dirty="0"/>
              <a:t>(Bu alanda üniversite öğrenimi görmekte yoğunluklu olan 20-29 yaş ortalaması verilmiştir)</a:t>
            </a:r>
          </a:p>
          <a:p>
            <a:pPr marL="0" indent="0">
              <a:buNone/>
            </a:pPr>
            <a:endParaRPr lang="tr-TR" dirty="0" smtClean="0"/>
          </a:p>
          <a:p>
            <a:pPr marL="0" indent="0">
              <a:buNone/>
            </a:pPr>
            <a:r>
              <a:rPr lang="tr-TR" dirty="0"/>
              <a:t>	</a:t>
            </a:r>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80607" y="987097"/>
            <a:ext cx="8229600" cy="1143000"/>
          </a:xfrm>
        </p:spPr>
        <p:txBody>
          <a:bodyPr>
            <a:noAutofit/>
          </a:bodyPr>
          <a:lstStyle/>
          <a:p>
            <a:r>
              <a:rPr lang="tr-TR" b="1" dirty="0">
                <a:solidFill>
                  <a:schemeClr val="tx2"/>
                </a:solidFill>
              </a:rPr>
              <a:t>Üniversitelerde Öğrenim Gören ve engelli birimi tarafından bilinen Toplam Engelli Öğrenci Sayısı</a:t>
            </a:r>
            <a:br>
              <a:rPr lang="tr-TR" b="1" dirty="0">
                <a:solidFill>
                  <a:schemeClr val="tx2"/>
                </a:solidFill>
              </a:rPr>
            </a:br>
            <a:endParaRPr lang="tr-TR" b="1" dirty="0">
              <a:solidFill>
                <a:schemeClr val="tx2"/>
              </a:solidFill>
            </a:endParaRPr>
          </a:p>
        </p:txBody>
      </p:sp>
      <p:sp>
        <p:nvSpPr>
          <p:cNvPr id="3" name="İçerik Yer Tutucusu 2"/>
          <p:cNvSpPr>
            <a:spLocks noGrp="1"/>
          </p:cNvSpPr>
          <p:nvPr>
            <p:ph idx="1"/>
          </p:nvPr>
        </p:nvSpPr>
        <p:spPr>
          <a:xfrm>
            <a:off x="395536" y="1988840"/>
            <a:ext cx="8229600" cy="4525963"/>
          </a:xfrm>
        </p:spPr>
        <p:txBody>
          <a:bodyPr/>
          <a:lstStyle/>
          <a:p>
            <a:pPr marL="0" indent="0">
              <a:buNone/>
            </a:pPr>
            <a:r>
              <a:rPr lang="tr-TR" dirty="0" smtClean="0"/>
              <a:t>	</a:t>
            </a:r>
          </a:p>
          <a:p>
            <a:pPr marL="0" indent="0">
              <a:buNone/>
            </a:pPr>
            <a:r>
              <a:rPr lang="tr-TR" dirty="0" smtClean="0"/>
              <a:t>Veri </a:t>
            </a:r>
            <a:r>
              <a:rPr lang="tr-TR" dirty="0"/>
              <a:t>alınabilen üniversite </a:t>
            </a:r>
            <a:r>
              <a:rPr lang="tr-TR" dirty="0" smtClean="0"/>
              <a:t>sayısı 	: </a:t>
            </a:r>
            <a:r>
              <a:rPr lang="tr-TR" dirty="0"/>
              <a:t>108</a:t>
            </a:r>
          </a:p>
          <a:p>
            <a:pPr marL="0" indent="0">
              <a:buNone/>
            </a:pPr>
            <a:r>
              <a:rPr lang="tr-TR" dirty="0"/>
              <a:t>Vakıf </a:t>
            </a:r>
            <a:r>
              <a:rPr lang="tr-TR" dirty="0" smtClean="0"/>
              <a:t>üniversitesi			: </a:t>
            </a:r>
            <a:r>
              <a:rPr lang="tr-TR" dirty="0"/>
              <a:t>33</a:t>
            </a:r>
          </a:p>
          <a:p>
            <a:pPr marL="0" indent="0">
              <a:buNone/>
            </a:pPr>
            <a:r>
              <a:rPr lang="tr-TR" b="1" dirty="0"/>
              <a:t>Toplam engelli öğrenci sayısı </a:t>
            </a:r>
            <a:r>
              <a:rPr lang="tr-TR" b="1" dirty="0" smtClean="0"/>
              <a:t>	:5702</a:t>
            </a:r>
            <a:endParaRPr lang="tr-TR" b="1" dirty="0"/>
          </a:p>
          <a:p>
            <a:pPr marL="0" indent="0">
              <a:buNone/>
            </a:pPr>
            <a:endParaRPr lang="tr-TR" dirty="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sv-SE" b="1" dirty="0">
                <a:solidFill>
                  <a:schemeClr val="tx2"/>
                </a:solidFill>
              </a:rPr>
              <a:t>Engel Durumlarına Göre </a:t>
            </a:r>
            <a:r>
              <a:rPr lang="tr-TR" b="1" dirty="0">
                <a:solidFill>
                  <a:schemeClr val="tx2"/>
                </a:solidFill>
              </a:rPr>
              <a:t>E</a:t>
            </a:r>
            <a:r>
              <a:rPr lang="sv-SE" b="1" dirty="0" smtClean="0">
                <a:solidFill>
                  <a:schemeClr val="tx2"/>
                </a:solidFill>
              </a:rPr>
              <a:t>n </a:t>
            </a:r>
            <a:r>
              <a:rPr lang="tr-TR" b="1" dirty="0" smtClean="0">
                <a:solidFill>
                  <a:schemeClr val="tx2"/>
                </a:solidFill>
              </a:rPr>
              <a:t>F</a:t>
            </a:r>
            <a:r>
              <a:rPr lang="sv-SE" b="1" dirty="0" smtClean="0">
                <a:solidFill>
                  <a:schemeClr val="tx2"/>
                </a:solidFill>
              </a:rPr>
              <a:t>azla </a:t>
            </a:r>
            <a:r>
              <a:rPr lang="tr-TR" b="1" dirty="0" smtClean="0">
                <a:solidFill>
                  <a:schemeClr val="tx2"/>
                </a:solidFill>
              </a:rPr>
              <a:t>B</a:t>
            </a:r>
            <a:r>
              <a:rPr lang="sv-SE" b="1" dirty="0" smtClean="0">
                <a:solidFill>
                  <a:schemeClr val="tx2"/>
                </a:solidFill>
              </a:rPr>
              <a:t>ulunanlar</a:t>
            </a:r>
            <a:endParaRPr lang="tr-TR" b="1" dirty="0">
              <a:solidFill>
                <a:schemeClr val="tx2"/>
              </a:solidFill>
            </a:endParaRPr>
          </a:p>
        </p:txBody>
      </p:sp>
      <p:sp>
        <p:nvSpPr>
          <p:cNvPr id="3" name="İçerik Yer Tutucusu 2"/>
          <p:cNvSpPr>
            <a:spLocks noGrp="1"/>
          </p:cNvSpPr>
          <p:nvPr>
            <p:ph idx="1"/>
          </p:nvPr>
        </p:nvSpPr>
        <p:spPr/>
        <p:txBody>
          <a:bodyPr/>
          <a:lstStyle/>
          <a:p>
            <a:pPr marL="0" indent="0">
              <a:buNone/>
            </a:pPr>
            <a:r>
              <a:rPr lang="tr-TR" dirty="0" smtClean="0"/>
              <a:t>Görme engelli			: </a:t>
            </a:r>
            <a:r>
              <a:rPr lang="tr-TR" dirty="0"/>
              <a:t>1943</a:t>
            </a:r>
          </a:p>
          <a:p>
            <a:pPr marL="0" indent="0">
              <a:buNone/>
            </a:pPr>
            <a:r>
              <a:rPr lang="tr-TR" dirty="0" smtClean="0"/>
              <a:t>Bedensel				: </a:t>
            </a:r>
            <a:r>
              <a:rPr lang="tr-TR" dirty="0"/>
              <a:t>1473</a:t>
            </a:r>
          </a:p>
          <a:p>
            <a:pPr marL="0" indent="0">
              <a:buNone/>
            </a:pPr>
            <a:r>
              <a:rPr lang="tr-TR" dirty="0" smtClean="0"/>
              <a:t>İşitme				: </a:t>
            </a:r>
            <a:r>
              <a:rPr lang="tr-TR" dirty="0"/>
              <a:t>462</a:t>
            </a:r>
          </a:p>
          <a:p>
            <a:pPr marL="0" indent="0">
              <a:buNone/>
            </a:pPr>
            <a:r>
              <a:rPr lang="tr-TR" dirty="0"/>
              <a:t>Süreğen </a:t>
            </a:r>
            <a:r>
              <a:rPr lang="tr-TR" dirty="0" smtClean="0"/>
              <a:t>Hastalıklar		: </a:t>
            </a:r>
            <a:r>
              <a:rPr lang="tr-TR" dirty="0"/>
              <a:t>248</a:t>
            </a:r>
          </a:p>
          <a:p>
            <a:pPr marL="0" indent="0">
              <a:buNone/>
            </a:pPr>
            <a:r>
              <a:rPr lang="tr-TR" dirty="0"/>
              <a:t>Dil ve Konuşma Bozuklukları: 96</a:t>
            </a:r>
          </a:p>
          <a:p>
            <a:pPr marL="0" indent="0">
              <a:buNone/>
            </a:pPr>
            <a:r>
              <a:rPr lang="tr-TR" dirty="0" smtClean="0"/>
              <a:t>Diğer					 : 405</a:t>
            </a:r>
            <a:endParaRPr lang="tr-TR" dirty="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6632"/>
            <a:ext cx="8712968" cy="6120680"/>
          </a:xfrm>
        </p:spPr>
        <p:txBody>
          <a:bodyPr>
            <a:noAutofit/>
          </a:bodyPr>
          <a:lstStyle/>
          <a:p>
            <a:pPr marL="457200" lvl="1" indent="0">
              <a:buNone/>
            </a:pPr>
            <a:r>
              <a:rPr lang="tr-TR" sz="3200" b="1" dirty="0">
                <a:solidFill>
                  <a:schemeClr val="tx2"/>
                </a:solidFill>
              </a:rPr>
              <a:t>Vakıf üniversiteleri engelli öğrenci dağılımları</a:t>
            </a:r>
          </a:p>
          <a:p>
            <a:pPr marL="457200" lvl="1" indent="0">
              <a:buNone/>
            </a:pPr>
            <a:r>
              <a:rPr lang="tr-TR" sz="2400" dirty="0"/>
              <a:t>Üniversite sayısı </a:t>
            </a:r>
            <a:r>
              <a:rPr lang="tr-TR" sz="2400" dirty="0" smtClean="0"/>
              <a:t>			:33</a:t>
            </a:r>
            <a:endParaRPr lang="tr-TR" sz="2400" dirty="0"/>
          </a:p>
          <a:p>
            <a:pPr marL="457200" lvl="1" indent="0">
              <a:buNone/>
            </a:pPr>
            <a:r>
              <a:rPr lang="tr-TR" sz="2400" dirty="0"/>
              <a:t>Bedensel engelli </a:t>
            </a:r>
            <a:r>
              <a:rPr lang="tr-TR" sz="2400" dirty="0" smtClean="0"/>
              <a:t>			:39</a:t>
            </a:r>
            <a:endParaRPr lang="tr-TR" sz="2400" dirty="0"/>
          </a:p>
          <a:p>
            <a:pPr marL="457200" lvl="1" indent="0">
              <a:buNone/>
            </a:pPr>
            <a:r>
              <a:rPr lang="tr-TR" sz="2400" dirty="0"/>
              <a:t>Görme engelli </a:t>
            </a:r>
            <a:r>
              <a:rPr lang="tr-TR" sz="2400" dirty="0" smtClean="0"/>
              <a:t>			:37</a:t>
            </a:r>
            <a:endParaRPr lang="tr-TR" sz="2400" dirty="0"/>
          </a:p>
          <a:p>
            <a:pPr marL="457200" lvl="1" indent="0">
              <a:buNone/>
            </a:pPr>
            <a:r>
              <a:rPr lang="tr-TR" sz="2400" dirty="0"/>
              <a:t>İşitme engelli </a:t>
            </a:r>
            <a:r>
              <a:rPr lang="tr-TR" sz="2400" dirty="0" smtClean="0"/>
              <a:t>			:12</a:t>
            </a:r>
            <a:endParaRPr lang="tr-TR" sz="2400" dirty="0"/>
          </a:p>
          <a:p>
            <a:pPr marL="457200" lvl="1" indent="0">
              <a:buNone/>
            </a:pPr>
            <a:r>
              <a:rPr lang="tr-TR" sz="2400" dirty="0"/>
              <a:t>dil ve konuşma </a:t>
            </a:r>
            <a:r>
              <a:rPr lang="tr-TR" sz="2400" dirty="0" smtClean="0"/>
              <a:t>			:2</a:t>
            </a:r>
            <a:endParaRPr lang="tr-TR" sz="2400" dirty="0"/>
          </a:p>
          <a:p>
            <a:pPr marL="457200" lvl="1" indent="0">
              <a:buNone/>
            </a:pPr>
            <a:r>
              <a:rPr lang="tr-TR" sz="2400" dirty="0"/>
              <a:t>psikolojik </a:t>
            </a:r>
            <a:r>
              <a:rPr lang="tr-TR" sz="2400" dirty="0" smtClean="0"/>
              <a:t>Problemler		:1</a:t>
            </a:r>
            <a:endParaRPr lang="tr-TR" sz="2400" dirty="0"/>
          </a:p>
          <a:p>
            <a:pPr marL="457200" lvl="1" indent="0">
              <a:buNone/>
            </a:pPr>
            <a:r>
              <a:rPr lang="tr-TR" sz="2400" dirty="0" err="1"/>
              <a:t>Down</a:t>
            </a:r>
            <a:r>
              <a:rPr lang="tr-TR" sz="2400" dirty="0"/>
              <a:t>-Sendromu </a:t>
            </a:r>
            <a:r>
              <a:rPr lang="tr-TR" sz="2400" dirty="0" smtClean="0"/>
              <a:t>			:1</a:t>
            </a:r>
            <a:endParaRPr lang="tr-TR" sz="2400" dirty="0"/>
          </a:p>
          <a:p>
            <a:pPr marL="457200" lvl="1" indent="0">
              <a:buNone/>
            </a:pPr>
            <a:r>
              <a:rPr lang="tr-TR" sz="2400" dirty="0"/>
              <a:t>Kronik </a:t>
            </a:r>
            <a:r>
              <a:rPr lang="tr-TR" sz="2400" dirty="0" smtClean="0"/>
              <a:t>				:1</a:t>
            </a:r>
            <a:endParaRPr lang="tr-TR" sz="2400" dirty="0"/>
          </a:p>
          <a:p>
            <a:pPr marL="457200" lvl="1" indent="0">
              <a:buNone/>
            </a:pPr>
            <a:r>
              <a:rPr lang="tr-TR" sz="2400" dirty="0"/>
              <a:t>diğer </a:t>
            </a:r>
            <a:r>
              <a:rPr lang="tr-TR" sz="2400" dirty="0" smtClean="0"/>
              <a:t>				:10</a:t>
            </a:r>
            <a:endParaRPr lang="tr-TR" sz="2400" dirty="0"/>
          </a:p>
          <a:p>
            <a:pPr marL="457200" lvl="1" indent="0">
              <a:buNone/>
            </a:pPr>
            <a:r>
              <a:rPr lang="tr-TR" sz="2400" dirty="0"/>
              <a:t>Engel bilgisine ulaşılamayan </a:t>
            </a:r>
            <a:r>
              <a:rPr lang="tr-TR" sz="2400" dirty="0" smtClean="0"/>
              <a:t>	:23</a:t>
            </a:r>
            <a:endParaRPr lang="tr-TR" sz="2400" dirty="0"/>
          </a:p>
          <a:p>
            <a:pPr marL="457200" lvl="1" indent="0">
              <a:buNone/>
            </a:pPr>
            <a:r>
              <a:rPr lang="tr-TR" sz="2400" b="1" dirty="0"/>
              <a:t>Toplam </a:t>
            </a:r>
            <a:r>
              <a:rPr lang="tr-TR" sz="2400" b="1" dirty="0" smtClean="0"/>
              <a:t>				:126</a:t>
            </a:r>
            <a:endParaRPr lang="tr-TR" sz="2400" b="1" dirty="0"/>
          </a:p>
          <a:p>
            <a:pPr marL="457200" lvl="1" indent="0">
              <a:buNone/>
            </a:pPr>
            <a:endParaRPr lang="tr-TR" sz="2400" b="1" dirty="0" smtClean="0">
              <a:solidFill>
                <a:schemeClr val="tx2"/>
              </a:solidFill>
            </a:endParaRPr>
          </a:p>
          <a:p>
            <a:pPr marL="0" indent="0">
              <a:buNone/>
            </a:pPr>
            <a:r>
              <a:rPr lang="tr-TR" sz="2400" dirty="0" smtClean="0"/>
              <a:t>	</a:t>
            </a:r>
            <a:endParaRPr lang="tr-TR" sz="2400" dirty="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7200" b="1" dirty="0">
                <a:solidFill>
                  <a:schemeClr val="tx2"/>
                </a:solidFill>
              </a:rPr>
              <a:t>Verilerin Eksikliği</a:t>
            </a:r>
            <a:endParaRPr lang="tr-TR" sz="7200" b="1" dirty="0">
              <a:solidFill>
                <a:schemeClr val="tx2"/>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dirty="0"/>
              <a:t>1) Bu bilgiler 4982 sayılı Bilgi Edinme Kanunu'nca talep edilmiştir.</a:t>
            </a:r>
          </a:p>
          <a:p>
            <a:pPr marL="0" indent="0">
              <a:buNone/>
            </a:pPr>
            <a:r>
              <a:rPr lang="tr-TR" dirty="0"/>
              <a:t>2) İletişim vb. nedenlerden dolayı tüm üniversitelerden veri alınamamıştır.</a:t>
            </a:r>
          </a:p>
          <a:p>
            <a:pPr marL="0" indent="0">
              <a:buNone/>
            </a:pPr>
            <a:r>
              <a:rPr lang="tr-TR" dirty="0"/>
              <a:t>3) Veri alınan üniversiteler bilgileri farklı formatlarda göndermiştir.</a:t>
            </a:r>
          </a:p>
          <a:p>
            <a:pPr marL="0" indent="0">
              <a:buNone/>
            </a:pPr>
            <a:r>
              <a:rPr lang="tr-TR" dirty="0"/>
              <a:t>4) 10 Üniversite yalnızca görme engelli öğrencilere yönelik bilgi vermiştir.</a:t>
            </a:r>
          </a:p>
          <a:p>
            <a:pPr marL="0" indent="0">
              <a:buNone/>
            </a:pPr>
            <a:r>
              <a:rPr lang="tr-TR" dirty="0"/>
              <a:t>5) Bazı üniversitelerden yalnızca toplam engelli öğrenci sayısı alınabilmiştir. </a:t>
            </a:r>
            <a:endParaRPr lang="tr-TR" dirty="0" smtClean="0"/>
          </a:p>
        </p:txBody>
      </p:sp>
    </p:spTree>
    <p:extLst>
      <p:ext uri="{BB962C8B-B14F-4D97-AF65-F5344CB8AC3E}">
        <p14:creationId xmlns:p14="http://schemas.microsoft.com/office/powerpoint/2010/main" val="1714049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2"/>
                </a:solidFill>
              </a:rPr>
              <a:t>Bu H</a:t>
            </a:r>
            <a:r>
              <a:rPr lang="tr-TR" b="1" dirty="0" smtClean="0">
                <a:solidFill>
                  <a:schemeClr val="tx2"/>
                </a:solidFill>
              </a:rPr>
              <a:t>ususta </a:t>
            </a:r>
            <a:r>
              <a:rPr lang="tr-TR" b="1" dirty="0">
                <a:solidFill>
                  <a:schemeClr val="tx2"/>
                </a:solidFill>
              </a:rPr>
              <a:t>Y</a:t>
            </a:r>
            <a:r>
              <a:rPr lang="tr-TR" b="1" dirty="0" smtClean="0">
                <a:solidFill>
                  <a:schemeClr val="tx2"/>
                </a:solidFill>
              </a:rPr>
              <a:t>apılabilecekler</a:t>
            </a:r>
            <a:endParaRPr lang="tr-TR" b="1" dirty="0">
              <a:solidFill>
                <a:schemeClr val="tx2"/>
              </a:solidFill>
            </a:endParaRPr>
          </a:p>
        </p:txBody>
      </p:sp>
      <p:sp>
        <p:nvSpPr>
          <p:cNvPr id="3" name="İçerik Yer Tutucusu 2"/>
          <p:cNvSpPr>
            <a:spLocks noGrp="1"/>
          </p:cNvSpPr>
          <p:nvPr>
            <p:ph idx="1"/>
          </p:nvPr>
        </p:nvSpPr>
        <p:spPr/>
        <p:txBody>
          <a:bodyPr/>
          <a:lstStyle/>
          <a:p>
            <a:r>
              <a:rPr lang="tr-TR" dirty="0"/>
              <a:t>1) Engel türlerinin sınıflanmasına ilişkin bir standart oluşturulmalıdır.</a:t>
            </a:r>
          </a:p>
          <a:p>
            <a:r>
              <a:rPr lang="tr-TR" dirty="0"/>
              <a:t>2) YÖK bu verileri her yıl yayınlamalıdır.</a:t>
            </a:r>
          </a:p>
          <a:p>
            <a:r>
              <a:rPr lang="tr-TR" dirty="0"/>
              <a:t>3) Bu veriler ışığında engelli bireylere yönelik eğitim politikası belirlenebilecektir.</a:t>
            </a:r>
          </a:p>
        </p:txBody>
      </p:sp>
    </p:spTree>
    <p:extLst>
      <p:ext uri="{BB962C8B-B14F-4D97-AF65-F5344CB8AC3E}">
        <p14:creationId xmlns:p14="http://schemas.microsoft.com/office/powerpoint/2010/main" val="3711082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2"/>
                </a:solidFill>
              </a:rPr>
              <a:t>Engelsiz Kampüs Projesi</a:t>
            </a:r>
          </a:p>
        </p:txBody>
      </p:sp>
      <p:sp>
        <p:nvSpPr>
          <p:cNvPr id="3" name="İçerik Yer Tutucusu 2"/>
          <p:cNvSpPr>
            <a:spLocks noGrp="1"/>
          </p:cNvSpPr>
          <p:nvPr>
            <p:ph idx="1"/>
          </p:nvPr>
        </p:nvSpPr>
        <p:spPr/>
        <p:txBody>
          <a:bodyPr/>
          <a:lstStyle/>
          <a:p>
            <a:pPr marL="0" indent="0">
              <a:buNone/>
            </a:pPr>
            <a:r>
              <a:rPr lang="tr-TR" dirty="0" smtClean="0"/>
              <a:t>	Eğitimde </a:t>
            </a:r>
            <a:r>
              <a:rPr lang="tr-TR" dirty="0"/>
              <a:t>Görme Engelliler Derneği olarak yürütmekte olduğumuz "Engelsiz Kampüs" adlı çalışma Özyeğin Üniversitesi ve Toplum Gönüllüleri Vakfı ortaklığında Kurulan Sosyal Değişim Laboratuvarı tarafından desteklenmektedir. </a:t>
            </a:r>
          </a:p>
          <a:p>
            <a:endParaRPr lang="tr-TR" dirty="0"/>
          </a:p>
        </p:txBody>
      </p:sp>
    </p:spTree>
    <p:extLst>
      <p:ext uri="{BB962C8B-B14F-4D97-AF65-F5344CB8AC3E}">
        <p14:creationId xmlns:p14="http://schemas.microsoft.com/office/powerpoint/2010/main" val="4142601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2"/>
                </a:solidFill>
              </a:rPr>
              <a:t>Doğru Tercih Gelecek Kurtarır</a:t>
            </a:r>
          </a:p>
        </p:txBody>
      </p:sp>
      <p:sp>
        <p:nvSpPr>
          <p:cNvPr id="3" name="İçerik Yer Tutucusu 2"/>
          <p:cNvSpPr>
            <a:spLocks noGrp="1"/>
          </p:cNvSpPr>
          <p:nvPr>
            <p:ph idx="1"/>
          </p:nvPr>
        </p:nvSpPr>
        <p:spPr/>
        <p:txBody>
          <a:bodyPr>
            <a:normAutofit/>
          </a:bodyPr>
          <a:lstStyle/>
          <a:p>
            <a:r>
              <a:rPr lang="tr-TR" dirty="0"/>
              <a:t>Üniversite tercihi yapmak hem engelli öğrenciler, hem de engeli olmayan öğrenciler için kolay bir durum değildir. Tercih döneminde bu sorunlara çözüm sağlayan üniversiteleri ya da bölümleri bulmaya çalışan öğrenci için yoğun bir araştırma süreci başlar. "Engelsiz Kampüs" adlı çalışma ile engelli öğrencilerin tercih döneminde kendilerine danışmanlık yapılması hedeflenmektedir</a:t>
            </a:r>
            <a:r>
              <a:rPr lang="tr-TR" dirty="0" smtClean="0"/>
              <a:t>.</a:t>
            </a:r>
            <a:endParaRPr lang="tr-TR" dirty="0"/>
          </a:p>
        </p:txBody>
      </p:sp>
    </p:spTree>
    <p:extLst>
      <p:ext uri="{BB962C8B-B14F-4D97-AF65-F5344CB8AC3E}">
        <p14:creationId xmlns:p14="http://schemas.microsoft.com/office/powerpoint/2010/main" val="3798880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548680"/>
            <a:ext cx="7772400" cy="2304256"/>
          </a:xfrm>
        </p:spPr>
        <p:txBody>
          <a:bodyPr>
            <a:normAutofit/>
          </a:bodyPr>
          <a:lstStyle/>
          <a:p>
            <a:r>
              <a:rPr lang="tr-TR" sz="5400" b="1" dirty="0" smtClean="0">
                <a:solidFill>
                  <a:schemeClr val="tx2"/>
                </a:solidFill>
              </a:rPr>
              <a:t>EŞİT BİR EĞİTİM İÇİN ENGELSİZ KAMPÜS</a:t>
            </a:r>
            <a:endParaRPr lang="tr-TR" sz="5400" b="1" dirty="0">
              <a:solidFill>
                <a:schemeClr val="tx2"/>
              </a:solidFill>
            </a:endParaRPr>
          </a:p>
        </p:txBody>
      </p:sp>
      <p:sp>
        <p:nvSpPr>
          <p:cNvPr id="3" name="Alt Başlık 2"/>
          <p:cNvSpPr>
            <a:spLocks noGrp="1"/>
          </p:cNvSpPr>
          <p:nvPr>
            <p:ph type="subTitle" idx="1"/>
          </p:nvPr>
        </p:nvSpPr>
        <p:spPr>
          <a:xfrm>
            <a:off x="683568" y="3356992"/>
            <a:ext cx="7632848" cy="2353816"/>
          </a:xfrm>
        </p:spPr>
        <p:txBody>
          <a:bodyPr>
            <a:normAutofit fontScale="70000" lnSpcReduction="20000"/>
          </a:bodyPr>
          <a:lstStyle/>
          <a:p>
            <a:pPr algn="l"/>
            <a:r>
              <a:rPr lang="tr-TR" b="1" dirty="0" smtClean="0">
                <a:solidFill>
                  <a:schemeClr val="tx2"/>
                </a:solidFill>
              </a:rPr>
              <a:t>	</a:t>
            </a:r>
            <a:r>
              <a:rPr lang="tr-TR" b="1" dirty="0">
                <a:solidFill>
                  <a:schemeClr val="tx2"/>
                </a:solidFill>
              </a:rPr>
              <a:t>Ayşegül Derin, Eğitimde Görme </a:t>
            </a:r>
            <a:r>
              <a:rPr lang="tr-TR" b="1" dirty="0" smtClean="0">
                <a:solidFill>
                  <a:schemeClr val="tx2"/>
                </a:solidFill>
              </a:rPr>
              <a:t>Engelliler Derneği-	Engelsiz </a:t>
            </a:r>
            <a:r>
              <a:rPr lang="tr-TR" b="1" dirty="0">
                <a:solidFill>
                  <a:schemeClr val="tx2"/>
                </a:solidFill>
              </a:rPr>
              <a:t>Kampüs proje geliştiricisi</a:t>
            </a:r>
          </a:p>
          <a:p>
            <a:pPr algn="l"/>
            <a:r>
              <a:rPr lang="tr-TR" b="1" dirty="0" smtClean="0">
                <a:solidFill>
                  <a:schemeClr val="tx2"/>
                </a:solidFill>
              </a:rPr>
              <a:t>	Boğaziçi </a:t>
            </a:r>
            <a:r>
              <a:rPr lang="tr-TR" b="1" dirty="0">
                <a:solidFill>
                  <a:schemeClr val="tx2"/>
                </a:solidFill>
              </a:rPr>
              <a:t>Üniversitesi Rehberlik ve Psikolojik </a:t>
            </a:r>
            <a:r>
              <a:rPr lang="tr-TR" b="1" dirty="0" smtClean="0">
                <a:solidFill>
                  <a:schemeClr val="tx2"/>
                </a:solidFill>
              </a:rPr>
              <a:t>	Danışmanlık </a:t>
            </a:r>
            <a:r>
              <a:rPr lang="tr-TR" b="1" dirty="0">
                <a:solidFill>
                  <a:schemeClr val="tx2"/>
                </a:solidFill>
              </a:rPr>
              <a:t>Bölümü </a:t>
            </a:r>
            <a:r>
              <a:rPr lang="tr-TR" b="1" dirty="0" smtClean="0">
                <a:solidFill>
                  <a:schemeClr val="tx2"/>
                </a:solidFill>
              </a:rPr>
              <a:t>öğrencisi</a:t>
            </a:r>
          </a:p>
          <a:p>
            <a:pPr algn="l"/>
            <a:endParaRPr lang="tr-TR" b="1" dirty="0">
              <a:solidFill>
                <a:schemeClr val="tx2"/>
              </a:solidFill>
            </a:endParaRPr>
          </a:p>
          <a:p>
            <a:pPr algn="l"/>
            <a:r>
              <a:rPr lang="tr-TR" b="1" dirty="0" smtClean="0">
                <a:solidFill>
                  <a:schemeClr val="tx2"/>
                </a:solidFill>
              </a:rPr>
              <a:t>	E-posta</a:t>
            </a:r>
            <a:r>
              <a:rPr lang="tr-TR" b="1" dirty="0">
                <a:solidFill>
                  <a:schemeClr val="tx2"/>
                </a:solidFill>
              </a:rPr>
              <a:t>: aysegul.derin@boun.edu.tr</a:t>
            </a:r>
          </a:p>
          <a:p>
            <a:pPr algn="l"/>
            <a:r>
              <a:rPr lang="tr-TR" b="1" dirty="0" smtClean="0">
                <a:solidFill>
                  <a:schemeClr val="tx2"/>
                </a:solidFill>
              </a:rPr>
              <a:t>	Web     : </a:t>
            </a:r>
            <a:r>
              <a:rPr lang="tr-TR" b="1" dirty="0">
                <a:solidFill>
                  <a:schemeClr val="tx2"/>
                </a:solidFill>
              </a:rPr>
              <a:t>www.egitimdegormeengelliler.org</a:t>
            </a:r>
            <a:endParaRPr lang="tr-TR" b="1" dirty="0">
              <a:solidFill>
                <a:schemeClr val="tx2"/>
              </a:solidFill>
            </a:endParaRPr>
          </a:p>
        </p:txBody>
      </p:sp>
    </p:spTree>
    <p:extLst>
      <p:ext uri="{BB962C8B-B14F-4D97-AF65-F5344CB8AC3E}">
        <p14:creationId xmlns:p14="http://schemas.microsoft.com/office/powerpoint/2010/main" val="1977286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2"/>
                </a:solidFill>
              </a:rPr>
              <a:t>Erişilebilir Bilgi Bankası </a:t>
            </a:r>
          </a:p>
        </p:txBody>
      </p:sp>
      <p:sp>
        <p:nvSpPr>
          <p:cNvPr id="3" name="İçerik Yer Tutucusu 2"/>
          <p:cNvSpPr>
            <a:spLocks noGrp="1"/>
          </p:cNvSpPr>
          <p:nvPr>
            <p:ph idx="1"/>
          </p:nvPr>
        </p:nvSpPr>
        <p:spPr/>
        <p:txBody>
          <a:bodyPr/>
          <a:lstStyle/>
          <a:p>
            <a:r>
              <a:rPr lang="tr-TR" dirty="0"/>
              <a:t>Engelli öğrencilerin tercih döneminde en çok merak ettiği konulardan biri üniversitelerin erişilebilirliğidir. Bu nedenle www.engelsizkampus.com internet sitesi üzerinden üniversitelerde öğrenim gören engelli öğrencilerin  görüşleri ve engelli birimlerinin verilerine yer verilerek bilgi bankası oluşturulacaktır.</a:t>
            </a:r>
          </a:p>
          <a:p>
            <a:endParaRPr lang="tr-TR" dirty="0"/>
          </a:p>
        </p:txBody>
      </p:sp>
    </p:spTree>
    <p:extLst>
      <p:ext uri="{BB962C8B-B14F-4D97-AF65-F5344CB8AC3E}">
        <p14:creationId xmlns:p14="http://schemas.microsoft.com/office/powerpoint/2010/main" val="1565197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16632"/>
            <a:ext cx="8568952" cy="6192688"/>
          </a:xfrm>
        </p:spPr>
        <p:txBody>
          <a:bodyPr>
            <a:normAutofit/>
          </a:bodyPr>
          <a:lstStyle/>
          <a:p>
            <a:r>
              <a:rPr lang="tr-TR" dirty="0"/>
              <a:t>Erişilebilir Bilgi Bankası Site Bölümleri</a:t>
            </a:r>
          </a:p>
          <a:p>
            <a:r>
              <a:rPr lang="tr-TR" dirty="0"/>
              <a:t>Öğrenci Paylaşım Forumu</a:t>
            </a:r>
          </a:p>
          <a:p>
            <a:r>
              <a:rPr lang="tr-TR" dirty="0"/>
              <a:t>Engelli Birimi Bilgilendirme Sistemi</a:t>
            </a:r>
          </a:p>
          <a:p>
            <a:r>
              <a:rPr lang="tr-TR" dirty="0"/>
              <a:t>Öğrenciler İçin Üniversite Değerlendirme Anketi ve Sonuçları</a:t>
            </a:r>
          </a:p>
          <a:p>
            <a:r>
              <a:rPr lang="tr-TR" dirty="0"/>
              <a:t>Engelli Öğrenci Toplulukları</a:t>
            </a:r>
          </a:p>
          <a:p>
            <a:r>
              <a:rPr lang="tr-TR" dirty="0"/>
              <a:t>Üniversite Engelli Birimleri İletişim Bilgileri</a:t>
            </a:r>
          </a:p>
          <a:p>
            <a:r>
              <a:rPr lang="tr-TR" dirty="0"/>
              <a:t>Bilgi Bankası</a:t>
            </a:r>
          </a:p>
          <a:p>
            <a:r>
              <a:rPr lang="tr-TR" dirty="0"/>
              <a:t>Engellilik Alanındaki Etkinlikler</a:t>
            </a:r>
          </a:p>
          <a:p>
            <a:r>
              <a:rPr lang="tr-TR" dirty="0"/>
              <a:t>Üniversite erişilebilirlik Hizmetleri</a:t>
            </a:r>
          </a:p>
        </p:txBody>
      </p:sp>
    </p:spTree>
    <p:extLst>
      <p:ext uri="{BB962C8B-B14F-4D97-AF65-F5344CB8AC3E}">
        <p14:creationId xmlns:p14="http://schemas.microsoft.com/office/powerpoint/2010/main" val="3774859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2"/>
                </a:solidFill>
              </a:rPr>
              <a:t>Farkındalık Çalışmaları</a:t>
            </a:r>
          </a:p>
        </p:txBody>
      </p:sp>
      <p:sp>
        <p:nvSpPr>
          <p:cNvPr id="3" name="İçerik Yer Tutucusu 2"/>
          <p:cNvSpPr>
            <a:spLocks noGrp="1"/>
          </p:cNvSpPr>
          <p:nvPr>
            <p:ph idx="1"/>
          </p:nvPr>
        </p:nvSpPr>
        <p:spPr/>
        <p:txBody>
          <a:bodyPr/>
          <a:lstStyle/>
          <a:p>
            <a:r>
              <a:rPr lang="tr-TR" dirty="0"/>
              <a:t>"Engelsiz Kampüs" adlı çalışma ile, Üniversitelerde engelli öğrenciler ve akademik/idari personelle birlikte engelsiz bir kampus meydana getirmek için çeşitli faaliyetler düzenlenecek; farkındalık çalışmalarında bulunulacaktır.</a:t>
            </a:r>
          </a:p>
          <a:p>
            <a:endParaRPr lang="tr-TR" dirty="0"/>
          </a:p>
        </p:txBody>
      </p:sp>
    </p:spTree>
    <p:extLst>
      <p:ext uri="{BB962C8B-B14F-4D97-AF65-F5344CB8AC3E}">
        <p14:creationId xmlns:p14="http://schemas.microsoft.com/office/powerpoint/2010/main" val="4079105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2"/>
                </a:solidFill>
              </a:rPr>
              <a:t>Erişilebilirlik Danışmanlığı</a:t>
            </a:r>
          </a:p>
        </p:txBody>
      </p:sp>
      <p:sp>
        <p:nvSpPr>
          <p:cNvPr id="3" name="İçerik Yer Tutucusu 2"/>
          <p:cNvSpPr>
            <a:spLocks noGrp="1"/>
          </p:cNvSpPr>
          <p:nvPr>
            <p:ph idx="1"/>
          </p:nvPr>
        </p:nvSpPr>
        <p:spPr/>
        <p:txBody>
          <a:bodyPr/>
          <a:lstStyle/>
          <a:p>
            <a:r>
              <a:rPr lang="tr-TR" dirty="0"/>
              <a:t>Engelli bireylerin sahip olduğu imkanlar hakkında bilgiye gereksinim duyan üniversitelere danışmanlık hizmeti sağlanacaktır. Bunun için her engel grubu hakkında bilgi sahibi kişilerden oluşan bir ekip kurulmaktadır.</a:t>
            </a:r>
          </a:p>
          <a:p>
            <a:endParaRPr lang="tr-TR" dirty="0"/>
          </a:p>
        </p:txBody>
      </p:sp>
    </p:spTree>
    <p:extLst>
      <p:ext uri="{BB962C8B-B14F-4D97-AF65-F5344CB8AC3E}">
        <p14:creationId xmlns:p14="http://schemas.microsoft.com/office/powerpoint/2010/main" val="3361132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fontScale="90000"/>
          </a:bodyPr>
          <a:lstStyle/>
          <a:p>
            <a:r>
              <a:rPr lang="tr-TR" b="1" dirty="0">
                <a:solidFill>
                  <a:schemeClr val="tx2"/>
                </a:solidFill>
              </a:rPr>
              <a:t>Üniversite Engelli Birimlerine İşbirliği Çağrısı</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www.engelsizkampus.com internet sitesi </a:t>
            </a:r>
            <a:r>
              <a:rPr lang="tr-TR" dirty="0" err="1"/>
              <a:t>hakkkında</a:t>
            </a:r>
            <a:r>
              <a:rPr lang="tr-TR" dirty="0"/>
              <a:t> engelli öğrencilerin bilgilendirilmesi ve "Engelsiz Kampüs" adlı proje dahilinde yapılacak çalışmaların desteklenmesi hususlarında işbirliği çağrısında bulunuyoruz.</a:t>
            </a:r>
          </a:p>
          <a:p>
            <a:endParaRPr lang="tr-TR" dirty="0"/>
          </a:p>
        </p:txBody>
      </p:sp>
    </p:spTree>
    <p:extLst>
      <p:ext uri="{BB962C8B-B14F-4D97-AF65-F5344CB8AC3E}">
        <p14:creationId xmlns:p14="http://schemas.microsoft.com/office/powerpoint/2010/main" val="1555833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idx="1"/>
          </p:nvPr>
        </p:nvSpPr>
        <p:spPr>
          <a:xfrm>
            <a:off x="457200" y="115888"/>
            <a:ext cx="8435975" cy="6553200"/>
          </a:xfrm>
        </p:spPr>
        <p:txBody>
          <a:bodyPr/>
          <a:lstStyle/>
          <a:p>
            <a:pPr marL="0" indent="0">
              <a:buNone/>
            </a:pPr>
            <a:r>
              <a:rPr lang="tr-TR" dirty="0" smtClean="0"/>
              <a:t>	</a:t>
            </a:r>
            <a:r>
              <a:rPr lang="en-US" sz="4400" b="1" dirty="0" smtClean="0">
                <a:solidFill>
                  <a:schemeClr val="tx2"/>
                </a:solidFill>
              </a:rPr>
              <a:t>NOTHİNG FOR US, WİTHOUT </a:t>
            </a:r>
            <a:r>
              <a:rPr lang="tr-TR" sz="4400" b="1" dirty="0" smtClean="0">
                <a:solidFill>
                  <a:schemeClr val="tx2"/>
                </a:solidFill>
              </a:rPr>
              <a:t>	</a:t>
            </a:r>
            <a:r>
              <a:rPr lang="en-US" sz="4400" b="1" dirty="0" smtClean="0">
                <a:solidFill>
                  <a:schemeClr val="tx2"/>
                </a:solidFill>
              </a:rPr>
              <a:t>US! (BİZİM İÇİN, BİZSİZ ASLA)</a:t>
            </a:r>
            <a:endParaRPr lang="tr-TR" sz="4400" b="1" dirty="0">
              <a:solidFill>
                <a:schemeClr val="tx2"/>
              </a:solidFill>
            </a:endParaRPr>
          </a:p>
          <a:p>
            <a:pPr marL="0" indent="0">
              <a:buNone/>
            </a:pPr>
            <a:endParaRPr lang="en-US" sz="4400" b="1" dirty="0">
              <a:solidFill>
                <a:schemeClr val="tx2"/>
              </a:solidFill>
            </a:endParaRPr>
          </a:p>
          <a:p>
            <a:pPr marL="0" indent="0">
              <a:buNone/>
            </a:pPr>
            <a:r>
              <a:rPr lang="tr-TR" dirty="0" smtClean="0"/>
              <a:t>	</a:t>
            </a:r>
            <a:r>
              <a:rPr lang="en-US" sz="4000" b="1" dirty="0" smtClean="0">
                <a:solidFill>
                  <a:schemeClr val="tx2"/>
                </a:solidFill>
              </a:rPr>
              <a:t>TEŞEKKÜRLER</a:t>
            </a:r>
            <a:endParaRPr lang="tr-TR" sz="4000" b="1" dirty="0">
              <a:solidFill>
                <a:schemeClr val="tx2"/>
              </a:solidFill>
            </a:endParaRPr>
          </a:p>
          <a:p>
            <a:pPr marL="0" indent="0">
              <a:buNone/>
            </a:pPr>
            <a:endParaRPr lang="en-US" sz="4000" b="1" dirty="0" smtClean="0">
              <a:solidFill>
                <a:schemeClr val="tx2"/>
              </a:solidFill>
            </a:endParaRPr>
          </a:p>
          <a:p>
            <a:pPr marL="0" indent="0">
              <a:buNone/>
            </a:pPr>
            <a:r>
              <a:rPr lang="tr-TR" dirty="0" smtClean="0"/>
              <a:t>	</a:t>
            </a:r>
            <a:r>
              <a:rPr lang="en-US" b="1" dirty="0" err="1" smtClean="0">
                <a:solidFill>
                  <a:schemeClr val="tx2"/>
                </a:solidFill>
              </a:rPr>
              <a:t>Ayşegül</a:t>
            </a:r>
            <a:r>
              <a:rPr lang="en-US" b="1" dirty="0" smtClean="0">
                <a:solidFill>
                  <a:schemeClr val="tx2"/>
                </a:solidFill>
              </a:rPr>
              <a:t> </a:t>
            </a:r>
            <a:r>
              <a:rPr lang="en-US" b="1" dirty="0" err="1">
                <a:solidFill>
                  <a:schemeClr val="tx2"/>
                </a:solidFill>
              </a:rPr>
              <a:t>Derin</a:t>
            </a:r>
            <a:endParaRPr lang="en-US" b="1" dirty="0">
              <a:solidFill>
                <a:schemeClr val="tx2"/>
              </a:solidFill>
            </a:endParaRPr>
          </a:p>
          <a:p>
            <a:pPr marL="0" indent="0">
              <a:buNone/>
            </a:pPr>
            <a:r>
              <a:rPr lang="tr-TR" b="1" dirty="0" smtClean="0">
                <a:solidFill>
                  <a:schemeClr val="tx2"/>
                </a:solidFill>
              </a:rPr>
              <a:t>	</a:t>
            </a:r>
            <a:r>
              <a:rPr lang="en-US" b="1" dirty="0" smtClean="0">
                <a:solidFill>
                  <a:schemeClr val="tx2"/>
                </a:solidFill>
              </a:rPr>
              <a:t>aysegul.derin@boun.edu.tr</a:t>
            </a:r>
            <a:endParaRPr lang="en-US" b="1" dirty="0">
              <a:solidFill>
                <a:schemeClr val="tx2"/>
              </a:solidFill>
            </a:endParaRPr>
          </a:p>
          <a:p>
            <a:endParaRPr lang="tr-TR" dirty="0"/>
          </a:p>
        </p:txBody>
      </p:sp>
    </p:spTree>
    <p:extLst>
      <p:ext uri="{BB962C8B-B14F-4D97-AF65-F5344CB8AC3E}">
        <p14:creationId xmlns:p14="http://schemas.microsoft.com/office/powerpoint/2010/main" val="377678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normAutofit fontScale="90000"/>
          </a:bodyPr>
          <a:lstStyle/>
          <a:p>
            <a:r>
              <a:rPr lang="tr-TR" b="1" dirty="0">
                <a:solidFill>
                  <a:schemeClr val="tx2"/>
                </a:solidFill>
              </a:rPr>
              <a:t>EŞİT BİR EĞİTİM İÇİN ENGELSİZ KAMPÜS</a:t>
            </a:r>
            <a:endParaRPr lang="tr-TR" b="1" dirty="0">
              <a:solidFill>
                <a:schemeClr val="tx2"/>
              </a:solidFill>
            </a:endParaRPr>
          </a:p>
        </p:txBody>
      </p:sp>
      <p:sp>
        <p:nvSpPr>
          <p:cNvPr id="3" name="İçerik Yer Tutucusu 2"/>
          <p:cNvSpPr>
            <a:spLocks noGrp="1"/>
          </p:cNvSpPr>
          <p:nvPr>
            <p:ph idx="1"/>
          </p:nvPr>
        </p:nvSpPr>
        <p:spPr>
          <a:xfrm>
            <a:off x="467544" y="1700808"/>
            <a:ext cx="8229600" cy="4525963"/>
          </a:xfrm>
        </p:spPr>
        <p:txBody>
          <a:bodyPr/>
          <a:lstStyle/>
          <a:p>
            <a:pPr marL="0" indent="0">
              <a:buNone/>
            </a:pPr>
            <a:r>
              <a:rPr lang="tr-TR" dirty="0" smtClean="0"/>
              <a:t>	</a:t>
            </a:r>
            <a:r>
              <a:rPr lang="tr-TR" dirty="0"/>
              <a:t>Üniversiteler bir ülkenin geleceğini şekillendiren, üreten beyinlerin işlenmesini ve topluma yararlı hale gelmesini sağlayan kurumlardır. Hiç kuşkusuz engelli bireyler de engelsiz akranları gibi dilediği alanda eğitim alma ve üniversitelerin sunduğu diğer olanaklardan yararlanma hakkına sahiptir.</a:t>
            </a:r>
          </a:p>
          <a:p>
            <a:pPr marL="0" indent="0">
              <a:buNone/>
            </a:pPr>
            <a:endParaRPr lang="tr-TR" dirty="0"/>
          </a:p>
        </p:txBody>
      </p:sp>
    </p:spTree>
    <p:extLst>
      <p:ext uri="{BB962C8B-B14F-4D97-AF65-F5344CB8AC3E}">
        <p14:creationId xmlns:p14="http://schemas.microsoft.com/office/powerpoint/2010/main" val="1774232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8229600" cy="1498178"/>
          </a:xfrm>
        </p:spPr>
        <p:txBody>
          <a:bodyPr>
            <a:normAutofit fontScale="90000"/>
          </a:bodyPr>
          <a:lstStyle/>
          <a:p>
            <a:r>
              <a:rPr lang="tr-TR" b="1" dirty="0" smtClean="0">
                <a:solidFill>
                  <a:schemeClr val="tx2"/>
                </a:solidFill>
              </a:rPr>
              <a:t/>
            </a:r>
            <a:br>
              <a:rPr lang="tr-TR" b="1" dirty="0" smtClean="0">
                <a:solidFill>
                  <a:schemeClr val="tx2"/>
                </a:solidFill>
              </a:rPr>
            </a:br>
            <a:r>
              <a:rPr lang="tr-TR" b="1" dirty="0" smtClean="0">
                <a:solidFill>
                  <a:schemeClr val="tx2"/>
                </a:solidFill>
              </a:rPr>
              <a:t>   </a:t>
            </a:r>
            <a:r>
              <a:rPr lang="tr-TR" b="1" dirty="0">
                <a:solidFill>
                  <a:schemeClr val="tx2"/>
                </a:solidFill>
              </a:rPr>
              <a:t>Engelsiz Kampüs için ilk adım: Karar mekanizmalarına dahil edilme</a:t>
            </a:r>
            <a:endParaRPr lang="tr-TR" b="1" dirty="0">
              <a:solidFill>
                <a:schemeClr val="tx2"/>
              </a:solidFill>
            </a:endParaRPr>
          </a:p>
        </p:txBody>
      </p:sp>
      <p:sp>
        <p:nvSpPr>
          <p:cNvPr id="3" name="İçerik Yer Tutucusu 2"/>
          <p:cNvSpPr>
            <a:spLocks noGrp="1"/>
          </p:cNvSpPr>
          <p:nvPr>
            <p:ph idx="1"/>
          </p:nvPr>
        </p:nvSpPr>
        <p:spPr>
          <a:xfrm>
            <a:off x="395536" y="2204864"/>
            <a:ext cx="8496944" cy="4525963"/>
          </a:xfrm>
        </p:spPr>
        <p:txBody>
          <a:bodyPr/>
          <a:lstStyle/>
          <a:p>
            <a:pPr marL="0" indent="0">
              <a:buNone/>
            </a:pPr>
            <a:r>
              <a:rPr lang="tr-TR" dirty="0" smtClean="0"/>
              <a:t>	</a:t>
            </a:r>
            <a:r>
              <a:rPr lang="tr-TR" dirty="0"/>
              <a:t>Engelli öğrencilerin üniversitelerde kendilerine yönelik yapılacak uyarlamalarda söz sahibi olması yapılan çalışmadan maksimum verim alınmasını sağlayacaktır. Bu bağlamda üniversitelerde engelli öğrenci temsilciliği sisteminin yerleşmesi ve YÖK tarafından tanınması gerekmektedir.</a:t>
            </a:r>
          </a:p>
          <a:p>
            <a:pPr marL="0" indent="0">
              <a:buNone/>
            </a:pPr>
            <a:endParaRPr lang="tr-TR" dirty="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1143000"/>
          </a:xfrm>
        </p:spPr>
        <p:txBody>
          <a:bodyPr>
            <a:normAutofit fontScale="90000"/>
          </a:bodyPr>
          <a:lstStyle/>
          <a:p>
            <a:r>
              <a:rPr lang="tr-TR" b="1" dirty="0">
                <a:solidFill>
                  <a:schemeClr val="tx2"/>
                </a:solidFill>
              </a:rPr>
              <a:t>Eğitimde Fırsat Eşitliği ve Ayrımcılığın Önlenmesi</a:t>
            </a:r>
            <a:endParaRPr lang="tr-TR" b="1" dirty="0">
              <a:solidFill>
                <a:schemeClr val="tx2"/>
              </a:solidFill>
            </a:endParaRPr>
          </a:p>
        </p:txBody>
      </p:sp>
      <p:sp>
        <p:nvSpPr>
          <p:cNvPr id="3" name="İçerik Yer Tutucusu 2"/>
          <p:cNvSpPr>
            <a:spLocks noGrp="1"/>
          </p:cNvSpPr>
          <p:nvPr>
            <p:ph idx="1"/>
          </p:nvPr>
        </p:nvSpPr>
        <p:spPr>
          <a:xfrm>
            <a:off x="467544" y="1700808"/>
            <a:ext cx="8229600" cy="4525963"/>
          </a:xfrm>
        </p:spPr>
        <p:txBody>
          <a:bodyPr/>
          <a:lstStyle/>
          <a:p>
            <a:pPr marL="0" indent="0">
              <a:buNone/>
            </a:pPr>
            <a:r>
              <a:rPr lang="tr-TR" dirty="0"/>
              <a:t>Engelli öğrenciler dilediği bölümde öğrenim görme hakkına sahiptir. Ulusal ve uluslar arası mevzuat gereği üniversitelerin fiziki ve akademik ortamları engelli öğrencilerin faydalanabileceği şekilde düzenlemelidir. Hiçbir öğrenci engeli sebebiyle eğitim hakkından mahrum bırakılmamalıdır.</a:t>
            </a:r>
          </a:p>
          <a:p>
            <a:pPr marL="0" indent="0">
              <a:buNone/>
            </a:pPr>
            <a:endParaRPr lang="tr-TR" dirty="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2"/>
                </a:solidFill>
              </a:rPr>
              <a:t>Herkesle Birlikte Ortak Yaşam Alanı</a:t>
            </a:r>
            <a:endParaRPr lang="tr-TR" b="1" dirty="0">
              <a:solidFill>
                <a:schemeClr val="tx2"/>
              </a:solidFill>
            </a:endParaRPr>
          </a:p>
        </p:txBody>
      </p:sp>
      <p:sp>
        <p:nvSpPr>
          <p:cNvPr id="3" name="İçerik Yer Tutucusu 2"/>
          <p:cNvSpPr>
            <a:spLocks noGrp="1"/>
          </p:cNvSpPr>
          <p:nvPr>
            <p:ph idx="1"/>
          </p:nvPr>
        </p:nvSpPr>
        <p:spPr/>
        <p:txBody>
          <a:bodyPr/>
          <a:lstStyle/>
          <a:p>
            <a:pPr marL="0" indent="0">
              <a:buNone/>
            </a:pPr>
            <a:r>
              <a:rPr lang="tr-TR" dirty="0" smtClean="0"/>
              <a:t>	</a:t>
            </a:r>
            <a:r>
              <a:rPr lang="tr-TR" dirty="0"/>
              <a:t>Engelli bireyler için ayrı yaşam alanları oluşturulmamalı, yurt, laboratuvar, kütüphane vb. alanlar herkesin erişimine uygun hale getirilmelidir.</a:t>
            </a:r>
          </a:p>
          <a:p>
            <a:pPr marL="0" indent="0">
              <a:buNone/>
            </a:pPr>
            <a:endParaRPr lang="tr-TR" dirty="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2"/>
                </a:solidFill>
              </a:rPr>
              <a:t>Ders Takibi ve Akademisyenlerin Tutumu</a:t>
            </a:r>
            <a:endParaRPr lang="tr-TR" b="1" dirty="0">
              <a:solidFill>
                <a:schemeClr val="tx2"/>
              </a:solidFill>
            </a:endParaRPr>
          </a:p>
        </p:txBody>
      </p:sp>
      <p:sp>
        <p:nvSpPr>
          <p:cNvPr id="3" name="İçerik Yer Tutucusu 2"/>
          <p:cNvSpPr>
            <a:spLocks noGrp="1"/>
          </p:cNvSpPr>
          <p:nvPr>
            <p:ph idx="1"/>
          </p:nvPr>
        </p:nvSpPr>
        <p:spPr/>
        <p:txBody>
          <a:bodyPr>
            <a:normAutofit/>
          </a:bodyPr>
          <a:lstStyle/>
          <a:p>
            <a:pPr marL="0" indent="0">
              <a:buNone/>
            </a:pPr>
            <a:r>
              <a:rPr lang="tr-TR" dirty="0"/>
              <a:t>Engelli öğrencilerin gerekli uyarlamalar yapılmaması halinde dersleri takibinde güçlükler yaşanabilmektedir. Sınıfta bulunan engelli öğrencinin dersi takip etmesine imkan sağlanması, bunun için akademisyenlerin de engellilik alanında yeterli bilgi sahibi olması gerekir. </a:t>
            </a:r>
          </a:p>
          <a:p>
            <a:pPr marL="0" indent="0">
              <a:buNone/>
            </a:pPr>
            <a:r>
              <a:rPr lang="tr-TR" dirty="0" smtClean="0"/>
              <a:t>	</a:t>
            </a:r>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2"/>
                </a:solidFill>
              </a:rPr>
              <a:t>Ders Materyallerine Erişim</a:t>
            </a:r>
            <a:endParaRPr lang="tr-TR" b="1" dirty="0">
              <a:solidFill>
                <a:schemeClr val="tx2"/>
              </a:solidFill>
            </a:endParaRPr>
          </a:p>
        </p:txBody>
      </p:sp>
      <p:sp>
        <p:nvSpPr>
          <p:cNvPr id="3" name="İçerik Yer Tutucusu 2"/>
          <p:cNvSpPr>
            <a:spLocks noGrp="1"/>
          </p:cNvSpPr>
          <p:nvPr>
            <p:ph idx="1"/>
          </p:nvPr>
        </p:nvSpPr>
        <p:spPr/>
        <p:txBody>
          <a:bodyPr/>
          <a:lstStyle/>
          <a:p>
            <a:pPr marL="0" indent="0">
              <a:buNone/>
            </a:pPr>
            <a:r>
              <a:rPr lang="tr-TR" dirty="0" smtClean="0"/>
              <a:t>	</a:t>
            </a:r>
            <a:r>
              <a:rPr lang="tr-TR" dirty="0"/>
              <a:t>Ders materyalleri engelli öğrencilere kullanabilecekleri şekilde ulaştırılmalıdır. Ayrıca engelli öğrencilerin eğitimlerini eşit biçimde sürdürebilmeleri için gerekli bulunan çeşitli yazılım ve donanımların  tamamen ya da ödünç verme yoluyla sağlanması gerekir. </a:t>
            </a:r>
            <a:endParaRPr lang="tr-TR" dirty="0"/>
          </a:p>
        </p:txBody>
      </p:sp>
    </p:spTree>
    <p:extLst>
      <p:ext uri="{BB962C8B-B14F-4D97-AF65-F5344CB8AC3E}">
        <p14:creationId xmlns:p14="http://schemas.microsoft.com/office/powerpoint/2010/main" val="4231306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132856"/>
            <a:ext cx="8229600" cy="1143000"/>
          </a:xfrm>
        </p:spPr>
        <p:txBody>
          <a:bodyPr>
            <a:noAutofit/>
          </a:bodyPr>
          <a:lstStyle/>
          <a:p>
            <a:r>
              <a:rPr lang="tr-TR" sz="6600" b="1" dirty="0">
                <a:solidFill>
                  <a:schemeClr val="tx2"/>
                </a:solidFill>
              </a:rPr>
              <a:t>Rakamlarla Mevcut Durum Analizi</a:t>
            </a:r>
          </a:p>
        </p:txBody>
      </p:sp>
      <p:sp>
        <p:nvSpPr>
          <p:cNvPr id="3" name="İçerik Yer Tutucusu 2"/>
          <p:cNvSpPr>
            <a:spLocks noGrp="1"/>
          </p:cNvSpPr>
          <p:nvPr>
            <p:ph idx="1"/>
          </p:nvPr>
        </p:nvSpPr>
        <p:spPr>
          <a:xfrm>
            <a:off x="467544" y="1052736"/>
            <a:ext cx="8229600" cy="504056"/>
          </a:xfrm>
        </p:spPr>
        <p:txBody>
          <a:bodyPr>
            <a:normAutofit fontScale="55000" lnSpcReduction="20000"/>
          </a:bodyPr>
          <a:lstStyle/>
          <a:p>
            <a:pPr marL="0" indent="0">
              <a:buNone/>
            </a:pPr>
            <a:r>
              <a:rPr lang="tr-TR" sz="6000" dirty="0" smtClean="0"/>
              <a:t>	</a:t>
            </a:r>
            <a:endParaRPr lang="tr-TR" sz="6000" dirty="0"/>
          </a:p>
        </p:txBody>
      </p:sp>
    </p:spTree>
    <p:extLst>
      <p:ext uri="{BB962C8B-B14F-4D97-AF65-F5344CB8AC3E}">
        <p14:creationId xmlns:p14="http://schemas.microsoft.com/office/powerpoint/2010/main" val="836547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475</Words>
  <Application>Microsoft Office PowerPoint</Application>
  <PresentationFormat>Ekran Gösterisi (4:3)</PresentationFormat>
  <Paragraphs>101</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Ofis Teması</vt:lpstr>
      <vt:lpstr>PowerPoint Sunusu</vt:lpstr>
      <vt:lpstr>EŞİT BİR EĞİTİM İÇİN ENGELSİZ KAMPÜS</vt:lpstr>
      <vt:lpstr>EŞİT BİR EĞİTİM İÇİN ENGELSİZ KAMPÜS</vt:lpstr>
      <vt:lpstr>    Engelsiz Kampüs için ilk adım: Karar mekanizmalarına dahil edilme</vt:lpstr>
      <vt:lpstr>Eğitimde Fırsat Eşitliği ve Ayrımcılığın Önlenmesi</vt:lpstr>
      <vt:lpstr>Herkesle Birlikte Ortak Yaşam Alanı</vt:lpstr>
      <vt:lpstr>Ders Takibi ve Akademisyenlerin Tutumu</vt:lpstr>
      <vt:lpstr>Ders Materyallerine Erişim</vt:lpstr>
      <vt:lpstr>Rakamlarla Mevcut Durum Analizi</vt:lpstr>
      <vt:lpstr>Aile ve Sosyal Politikalar Bakanlığı Engelli ve Yaşlı Hizmetleri Genel Müdürlüğü Ulusal Engelliler Veri Tabanı Toplam engelli birey sayısı: 1.778.228  </vt:lpstr>
      <vt:lpstr>Engel Türlerine Göre Dağılım</vt:lpstr>
      <vt:lpstr>Yaş gruplarına göre dağılım</vt:lpstr>
      <vt:lpstr>Üniversitelerde Öğrenim Gören ve engelli birimi tarafından bilinen Toplam Engelli Öğrenci Sayısı </vt:lpstr>
      <vt:lpstr>Engel Durumlarına Göre En Fazla Bulunanlar</vt:lpstr>
      <vt:lpstr>PowerPoint Sunusu</vt:lpstr>
      <vt:lpstr>Verilerin Eksikliği</vt:lpstr>
      <vt:lpstr>Bu Hususta Yapılabilecekler</vt:lpstr>
      <vt:lpstr>Engelsiz Kampüs Projesi</vt:lpstr>
      <vt:lpstr>Doğru Tercih Gelecek Kurtarır</vt:lpstr>
      <vt:lpstr>Erişilebilir Bilgi Bankası </vt:lpstr>
      <vt:lpstr>PowerPoint Sunusu</vt:lpstr>
      <vt:lpstr>Farkındalık Çalışmaları</vt:lpstr>
      <vt:lpstr>Erişilebilirlik Danışmanlığı</vt:lpstr>
      <vt:lpstr>Üniversite Engelli Birimlerine İşbirliği Çağrısı </vt:lpstr>
      <vt:lpstr>PowerPoint Sunusu</vt:lpstr>
    </vt:vector>
  </TitlesOfParts>
  <Company>rocco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EŞİT BİR EĞİTİM İÇİN ENGELSİZ KAMPÜS</dc:title>
  <dc:creator>EROL</dc:creator>
  <cp:lastModifiedBy>EROL</cp:lastModifiedBy>
  <cp:revision>11</cp:revision>
  <dcterms:created xsi:type="dcterms:W3CDTF">2014-04-18T20:50:29Z</dcterms:created>
  <dcterms:modified xsi:type="dcterms:W3CDTF">2014-05-14T20:45:05Z</dcterms:modified>
</cp:coreProperties>
</file>